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6"/>
  </p:notesMasterIdLst>
  <p:handoutMasterIdLst>
    <p:handoutMasterId r:id="rId57"/>
  </p:handoutMasterIdLst>
  <p:sldIdLst>
    <p:sldId id="2147479582" r:id="rId8"/>
    <p:sldId id="2147479508" r:id="rId9"/>
    <p:sldId id="2147479609" r:id="rId10"/>
    <p:sldId id="2147479612" r:id="rId11"/>
    <p:sldId id="2147479613" r:id="rId12"/>
    <p:sldId id="2147479616" r:id="rId13"/>
    <p:sldId id="2147479633" r:id="rId14"/>
    <p:sldId id="2147479606" r:id="rId15"/>
    <p:sldId id="2147479614" r:id="rId16"/>
    <p:sldId id="2147479615" r:id="rId17"/>
    <p:sldId id="2147479608" r:id="rId18"/>
    <p:sldId id="2147479619" r:id="rId19"/>
    <p:sldId id="2147479617" r:id="rId20"/>
    <p:sldId id="2147479628" r:id="rId21"/>
    <p:sldId id="2147479618" r:id="rId22"/>
    <p:sldId id="2147479610" r:id="rId23"/>
    <p:sldId id="2147479607" r:id="rId24"/>
    <p:sldId id="2147479585" r:id="rId25"/>
    <p:sldId id="2147479639" r:id="rId26"/>
    <p:sldId id="2147479622" r:id="rId27"/>
    <p:sldId id="2147479623" r:id="rId28"/>
    <p:sldId id="2147479620" r:id="rId29"/>
    <p:sldId id="2147479621" r:id="rId30"/>
    <p:sldId id="2147479624" r:id="rId31"/>
    <p:sldId id="2147479637" r:id="rId32"/>
    <p:sldId id="2147479626" r:id="rId33"/>
    <p:sldId id="2147479627" r:id="rId34"/>
    <p:sldId id="2147479629" r:id="rId35"/>
    <p:sldId id="2147479632" r:id="rId36"/>
    <p:sldId id="2147479635" r:id="rId37"/>
    <p:sldId id="2147479634" r:id="rId38"/>
    <p:sldId id="2147479631" r:id="rId39"/>
    <p:sldId id="2147479630" r:id="rId40"/>
    <p:sldId id="2147479636" r:id="rId41"/>
    <p:sldId id="2147479640" r:id="rId42"/>
    <p:sldId id="2147479625" r:id="rId43"/>
    <p:sldId id="2147479638" r:id="rId44"/>
    <p:sldId id="2147479643" r:id="rId45"/>
    <p:sldId id="2147479641" r:id="rId46"/>
    <p:sldId id="2147479611" r:id="rId47"/>
    <p:sldId id="2147479648" r:id="rId48"/>
    <p:sldId id="2147479646" r:id="rId49"/>
    <p:sldId id="2147479647" r:id="rId50"/>
    <p:sldId id="2147479645" r:id="rId51"/>
    <p:sldId id="2147479644" r:id="rId52"/>
    <p:sldId id="2147479586" r:id="rId53"/>
    <p:sldId id="2147479642" r:id="rId54"/>
    <p:sldId id="2147479584" r:id="rId55"/>
  </p:sldIdLst>
  <p:sldSz cx="12192000" cy="6858000"/>
  <p:notesSz cx="6858000" cy="9144000"/>
  <p:embeddedFontLst>
    <p:embeddedFont>
      <p:font typeface="Cascadia Mono" panose="020B0609020000020004" pitchFamily="49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Open Sans" panose="020B0606030504020204" pitchFamily="34" charset="0"/>
      <p:regular r:id="rId66"/>
      <p:bold r:id="rId67"/>
      <p:italic r:id="rId68"/>
      <p:boldItalic r:id="rId69"/>
    </p:embeddedFont>
    <p:embeddedFont>
      <p:font typeface="Segoe UI" panose="020B0502040204020203" pitchFamily="34" charset="0"/>
      <p:regular r:id="rId70"/>
      <p:bold r:id="rId71"/>
      <p:italic r:id="rId72"/>
      <p:boldItalic r:id="rId73"/>
    </p:embeddedFont>
    <p:embeddedFont>
      <p:font typeface="Segoe UI Semibold" panose="020B0702040204020203" pitchFamily="34" charset="0"/>
      <p:regular r:id="rId74"/>
      <p:bold r:id="rId75"/>
      <p:boldItalic r:id="rId7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Light" id="{38B656EC-D568-4EF7-8842-9FA1AE1192C9}">
          <p14:sldIdLst/>
        </p14:section>
        <p14:section name="Microsoft Build 2/3 Template Dark" id="{CC80F8C8-EE4D-4D76-85E3-9D04C9AF18F9}">
          <p14:sldIdLst>
            <p14:sldId id="2147479582"/>
            <p14:sldId id="2147479508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17"/>
            <p14:sldId id="2147479628"/>
            <p14:sldId id="2147479618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39"/>
            <p14:sldId id="2147479622"/>
            <p14:sldId id="2147479623"/>
            <p14:sldId id="2147479620"/>
            <p14:sldId id="2147479621"/>
            <p14:sldId id="2147479624"/>
            <p14:sldId id="2147479637"/>
            <p14:sldId id="2147479626"/>
            <p14:sldId id="2147479627"/>
            <p14:sldId id="2147479629"/>
            <p14:sldId id="2147479632"/>
            <p14:sldId id="2147479635"/>
            <p14:sldId id="2147479634"/>
            <p14:sldId id="2147479631"/>
            <p14:sldId id="2147479630"/>
            <p14:sldId id="2147479636"/>
            <p14:sldId id="2147479640"/>
            <p14:sldId id="2147479625"/>
            <p14:sldId id="2147479638"/>
            <p14:sldId id="2147479643"/>
            <p14:sldId id="2147479641"/>
            <p14:sldId id="2147479611"/>
            <p14:sldId id="2147479648"/>
            <p14:sldId id="2147479646"/>
            <p14:sldId id="2147479647"/>
            <p14:sldId id="2147479645"/>
            <p14:sldId id="2147479644"/>
            <p14:sldId id="2147479586"/>
            <p14:sldId id="2147479642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>
        <p:scale>
          <a:sx n="90" d="100"/>
          <a:sy n="90" d="100"/>
        </p:scale>
        <p:origin x="41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4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5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19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1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11/24/2023 11:47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11/24/2023 11:47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11/25/2023 12:00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11/25/2023 11:59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11:47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11/25/2023 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11/26/2023 12:10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semantic-kernel/autogen-agents-meet-semantic-kernel/" TargetMode="External"/><Relationship Id="rId1" Type="http://schemas.openxmlformats.org/officeDocument/2006/relationships/slideLayout" Target="../slideLayouts/slideLayout7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powerva.microsoft.com/tryit" TargetMode="External"/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B538A2-83F3-FA6C-FE04-C3DA8BF2EC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81663" y="508000"/>
            <a:ext cx="6510337" cy="554038"/>
          </a:xfrm>
        </p:spPr>
        <p:txBody>
          <a:bodyPr/>
          <a:lstStyle/>
          <a:p>
            <a:r>
              <a:rPr lang="en-US">
                <a:noFill/>
              </a:rPr>
              <a:t>Microsoft Build</a:t>
            </a:r>
          </a:p>
        </p:txBody>
      </p:sp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52B9E1A-2870-5A47-9184-2E4DD1CD1D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198" y="278653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192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640" y="3213556"/>
            <a:ext cx="6510338" cy="430887"/>
          </a:xfrm>
        </p:spPr>
        <p:txBody>
          <a:bodyPr/>
          <a:lstStyle/>
          <a:p>
            <a:r>
              <a:rPr lang="en-US" dirty="0"/>
              <a:t>Generating Embeddings with Postman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1982081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Grounding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 and Python.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8F810-B282-9C12-D7C8-B681DCB5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  <a:endParaRPr lang="en-DE" dirty="0"/>
          </a:p>
        </p:txBody>
      </p:sp>
      <p:pic>
        <p:nvPicPr>
          <p:cNvPr id="1026" name="Picture 2" descr="Passing data with $input in Semantic Kernel">
            <a:extLst>
              <a:ext uri="{FF2B5EF4-FFF2-40B4-BE49-F238E27FC236}">
                <a16:creationId xmlns:a16="http://schemas.microsoft.com/office/drawing/2014/main" id="{F9112969-358C-EEE6-7AAB-C3EF03F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121" y="1667909"/>
            <a:ext cx="12192000" cy="4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00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C7701-4453-43CB-B395-4AF0B3EF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657623"/>
            <a:ext cx="9144000" cy="615553"/>
          </a:xfrm>
        </p:spPr>
        <p:txBody>
          <a:bodyPr/>
          <a:lstStyle/>
          <a:p>
            <a:r>
              <a:rPr lang="en-US" dirty="0"/>
              <a:t>Semantic Kernel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0840" y="5297341"/>
            <a:ext cx="446532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Dr. Damir Dobric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3DF0FD6-8D33-59DF-3AA8-F1F4078ED1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48" y="164353"/>
            <a:ext cx="1179602" cy="3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2676263" y="2268534"/>
            <a:ext cx="8176219" cy="362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endParaRPr lang="de-DE" dirty="0"/>
          </a:p>
          <a:p>
            <a:r>
              <a:rPr lang="de-DE" dirty="0"/>
              <a:t>      .</a:t>
            </a:r>
            <a:r>
              <a:rPr lang="de-DE" dirty="0" err="1"/>
              <a:t>WithAzure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“,</a:t>
            </a:r>
          </a:p>
          <a:p>
            <a:r>
              <a:rPr lang="de-DE" dirty="0"/>
              <a:t>          „The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3178189" y="2154233"/>
            <a:ext cx="10577567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(„chat-gpt4-turbo“,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("text-davinci-003“,</a:t>
            </a:r>
          </a:p>
          <a:p>
            <a:r>
              <a:rPr lang="de-DE" dirty="0"/>
              <a:t>          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ID“,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functions</a:t>
            </a:r>
            <a:endParaRPr lang="en-DE" dirty="0"/>
          </a:p>
        </p:txBody>
      </p:sp>
      <p:pic>
        <p:nvPicPr>
          <p:cNvPr id="1026" name="Picture 2" descr="SKFunctions run inside the kernel">
            <a:extLst>
              <a:ext uri="{FF2B5EF4-FFF2-40B4-BE49-F238E27FC236}">
                <a16:creationId xmlns:a16="http://schemas.microsoft.com/office/drawing/2014/main" id="{58BB8907-FF94-9CD6-E3FA-4B45EDD6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91" y="3513142"/>
            <a:ext cx="9682370" cy="2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1E5EC-98F6-04E9-94DF-D231ED4F90BC}"/>
              </a:ext>
            </a:extLst>
          </p:cNvPr>
          <p:cNvSpPr txBox="1"/>
          <p:nvPr/>
        </p:nvSpPr>
        <p:spPr>
          <a:xfrm>
            <a:off x="274916" y="1507724"/>
            <a:ext cx="6095170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Get the current time</a:t>
            </a:r>
            <a:r>
              <a:rPr lang="en-US" dirty="0">
                <a:latin typeface="Segoe UI" panose="020B0502040204020203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Segoe UI" panose="020B0502040204020203" pitchFamily="34" charset="0"/>
              </a:rPr>
              <a:t>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enerate a poem about the time, before finally. 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Translate it.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03975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430887"/>
          </a:xfrm>
        </p:spPr>
        <p:txBody>
          <a:bodyPr/>
          <a:lstStyle/>
          <a:p>
            <a:r>
              <a:rPr lang="en-US" sz="2800" dirty="0"/>
              <a:t>SEMANTIC FUNCTIONS</a:t>
            </a:r>
            <a:endParaRPr lang="en-DE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context in Conversation History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49B19-BF13-41C4-B3FF-8B57638E7958}"/>
              </a:ext>
            </a:extLst>
          </p:cNvPr>
          <p:cNvSpPr txBox="1"/>
          <p:nvPr/>
        </p:nvSpPr>
        <p:spPr>
          <a:xfrm>
            <a:off x="1710772" y="2483560"/>
            <a:ext cx="9580080" cy="2031325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26144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245473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330936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1121258" y="1689639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274916" y="3954982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188573" y="4101547"/>
            <a:ext cx="2142363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274036" y="410154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302373" y="1997765"/>
            <a:ext cx="218314" cy="21418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179085-2E7D-39F0-7D86-3FB39B622591}"/>
              </a:ext>
            </a:extLst>
          </p:cNvPr>
          <p:cNvCxnSpPr>
            <a:cxnSpLocks/>
            <a:stCxn id="19" idx="2"/>
            <a:endCxn id="14" idx="1"/>
          </p:cNvCxnSpPr>
          <p:nvPr/>
        </p:nvCxnSpPr>
        <p:spPr>
          <a:xfrm>
            <a:off x="2092808" y="3299505"/>
            <a:ext cx="1152665" cy="80204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22B155-A0D4-A03A-3FFE-6C5906F9797D}"/>
              </a:ext>
            </a:extLst>
          </p:cNvPr>
          <p:cNvSpPr txBox="1"/>
          <p:nvPr/>
        </p:nvSpPr>
        <p:spPr>
          <a:xfrm flipH="1">
            <a:off x="1573142" y="1351084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1996066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406637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935571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5671103" y="1958281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821569" y="3910255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7614203" y="2763214"/>
            <a:ext cx="321368" cy="13333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878671" y="409657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849026" y="4094921"/>
            <a:ext cx="1557611" cy="16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8A1893-4B8C-F67F-C6F8-C1F85A8EC7C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349737" y="2216426"/>
            <a:ext cx="642734" cy="188015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4C0378-E06E-0ABA-E8AB-D7A4ABD0CAEA}"/>
              </a:ext>
            </a:extLst>
          </p:cNvPr>
          <p:cNvSpPr txBox="1"/>
          <p:nvPr/>
        </p:nvSpPr>
        <p:spPr>
          <a:xfrm flipH="1">
            <a:off x="6203621" y="1595633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73709443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Conversation History as variable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690893" y="2409090"/>
            <a:ext cx="103752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CF2F-6D0F-395B-48C5-96E3C094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13" y="1177501"/>
            <a:ext cx="4092991" cy="18010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C2004-82FE-DDFA-4FA5-FDF9AFEF0E7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08513" y="2078023"/>
            <a:ext cx="3649200" cy="7248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54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492443"/>
          </a:xfrm>
        </p:spPr>
        <p:txBody>
          <a:bodyPr/>
          <a:lstStyle/>
          <a:p>
            <a:r>
              <a:rPr lang="en-US" sz="3200" dirty="0"/>
              <a:t>Using variables (Templatizing), Prompt Template Syntax)</a:t>
            </a:r>
            <a:endParaRPr lang="en-D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005093" y="1815480"/>
            <a:ext cx="103752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User: I'm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</a:t>
            </a:r>
          </a:p>
          <a:p>
            <a:r>
              <a:rPr lang="en-US" sz="1800" dirty="0" err="1">
                <a:latin typeface="Cascadia Mono" panose="020B0609020000020004" pitchFamily="49" charset="0"/>
              </a:rPr>
              <a:t>Bot:Ok</a:t>
            </a:r>
            <a:r>
              <a:rPr lang="en-US" sz="1800" dirty="0">
                <a:latin typeface="Cascadia Mono" panose="020B0609020000020004" pitchFamily="49" charset="0"/>
              </a:rPr>
              <a:t>, explaining to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old kid.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abstract, using a user friendly language. Use language of the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 Don't use subjects like "we" "our" "us" "your".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If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is not on of following options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options</a:t>
            </a:r>
            <a:r>
              <a:rPr lang="en-US" sz="1800" dirty="0">
                <a:latin typeface="Cascadia Mono" panose="020B0609020000020004" pitchFamily="49" charset="0"/>
              </a:rPr>
              <a:t>}} then return an error message similar to 'Sorry, please use some </a:t>
            </a:r>
            <a:r>
              <a:rPr lang="en-US" sz="1800" dirty="0" err="1">
                <a:latin typeface="Cascadia Mono" panose="020B0609020000020004" pitchFamily="49" charset="0"/>
              </a:rPr>
              <a:t>meaningfull</a:t>
            </a:r>
            <a:r>
              <a:rPr lang="en-US" sz="1800" dirty="0">
                <a:latin typeface="Cascadia Mono" panose="020B0609020000020004" pitchFamily="49" charset="0"/>
              </a:rPr>
              <a:t> age'.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A344D-2BDC-8BD5-0530-26E751AF0781}"/>
              </a:ext>
            </a:extLst>
          </p:cNvPr>
          <p:cNvSpPr txBox="1"/>
          <p:nvPr/>
        </p:nvSpPr>
        <p:spPr>
          <a:xfrm>
            <a:off x="1240320" y="6494054"/>
            <a:ext cx="109516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https://learn.microsoft.com/en-us/semantic-kernel/prompt-engineering/prompt-template-syntax</a:t>
            </a:r>
            <a:endParaRPr lang="en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294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60" y="501229"/>
            <a:ext cx="10577567" cy="1107996"/>
          </a:xfrm>
        </p:spPr>
        <p:txBody>
          <a:bodyPr/>
          <a:lstStyle/>
          <a:p>
            <a:r>
              <a:rPr lang="en-US" dirty="0"/>
              <a:t>Chaining Functions</a:t>
            </a:r>
            <a:br>
              <a:rPr lang="en-US" dirty="0"/>
            </a:b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354660" y="1533834"/>
            <a:ext cx="11052544" cy="440120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Tell a short joke about {{$input}}.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Take this "{{$input}}" and convert it to a nursery rhyme.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Make this poem "{{$input}}" influence the three items in a coffee shop menu. 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The menu reads in enumerated form:</a:t>
            </a:r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latin typeface="Cascadia Mono" panose="020B0609020000020004" pitchFamily="49" charset="0"/>
              </a:rPr>
              <a:t>// Get the </a:t>
            </a:r>
            <a:r>
              <a:rPr lang="en-US" sz="1400" dirty="0" err="1">
                <a:latin typeface="Cascadia Mono" panose="020B0609020000020004" pitchFamily="49" charset="0"/>
              </a:rPr>
              <a:t>GetIntent</a:t>
            </a:r>
            <a:r>
              <a:rPr lang="en-US" sz="1400" dirty="0">
                <a:latin typeface="Cascadia Mono" panose="020B0609020000020004" pitchFamily="49" charset="0"/>
              </a:rPr>
              <a:t> function from the </a:t>
            </a:r>
            <a:r>
              <a:rPr lang="en-US" sz="1400" dirty="0" err="1">
                <a:latin typeface="Cascadia Mono" panose="020B0609020000020004" pitchFamily="49" charset="0"/>
              </a:rPr>
              <a:t>OrchestratorPlugin</a:t>
            </a:r>
            <a:r>
              <a:rPr lang="en-US" sz="1400" dirty="0">
                <a:latin typeface="Cascadia Mono" panose="020B0609020000020004" pitchFamily="49" charset="0"/>
              </a:rPr>
              <a:t> and run it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result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await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kernel.RunAsync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new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ContextVariables</a:t>
            </a:r>
            <a:r>
              <a:rPr lang="de-DE" sz="1400" dirty="0">
                <a:latin typeface="Cascadia Mono" panose="020B0609020000020004" pitchFamily="49" charset="0"/>
              </a:rPr>
              <a:t>("Damir Dobric Microsoft Regional </a:t>
            </a:r>
            <a:r>
              <a:rPr lang="de-DE" sz="1400" dirty="0" err="1">
                <a:latin typeface="Cascadia Mono" panose="020B0609020000020004" pitchFamily="49" charset="0"/>
              </a:rPr>
              <a:t>Director</a:t>
            </a:r>
            <a:r>
              <a:rPr lang="de-DE" sz="1400" dirty="0">
                <a:latin typeface="Cascadia Mono" panose="020B0609020000020004" pitchFamily="49" charset="0"/>
              </a:rPr>
              <a:t>"),</a:t>
            </a:r>
          </a:p>
          <a:p>
            <a:r>
              <a:rPr lang="de-DE" sz="1400" dirty="0"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  <a:endParaRPr lang="de-DE" sz="12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942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84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4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the Goal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C73B3-8F2D-9A91-DAC4-49EA586D96FC}"/>
              </a:ext>
            </a:extLst>
          </p:cNvPr>
          <p:cNvSpPr txBox="1"/>
          <p:nvPr/>
        </p:nvSpPr>
        <p:spPr>
          <a:xfrm>
            <a:off x="2538081" y="2940747"/>
            <a:ext cx="7722338" cy="4001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"Write a poem about John Doe, then translate it into Italian."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4CCAC7-D611-5D7B-13E6-1504839AB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932502"/>
            <a:ext cx="11642165" cy="3016210"/>
          </a:xfrm>
        </p:spPr>
        <p:txBody>
          <a:bodyPr/>
          <a:lstStyle/>
          <a:p>
            <a:r>
              <a:rPr lang="de-DE" sz="1400" dirty="0" err="1">
                <a:latin typeface="Cascadia Mono" panose="020B0609020000020004" pitchFamily="49" charset="0"/>
              </a:rPr>
              <a:t>kernel.ImportSemanticSkillFromDirectory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folder</a:t>
            </a:r>
            <a:r>
              <a:rPr lang="de-DE" sz="14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SummarizeSkill</a:t>
            </a:r>
            <a:r>
              <a:rPr lang="de-DE" sz="1400" dirty="0">
                <a:latin typeface="Cascadia Mono" panose="020B0609020000020004" pitchFamily="49" charset="0"/>
              </a:rPr>
              <a:t>",</a:t>
            </a:r>
          </a:p>
          <a:p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WriterSkill</a:t>
            </a:r>
            <a:r>
              <a:rPr lang="de-DE" sz="1400" dirty="0">
                <a:latin typeface="Cascadia Mono" panose="020B0609020000020004" pitchFamily="49" charset="0"/>
              </a:rPr>
              <a:t>");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latin typeface="Cascadia Mono" panose="020B0609020000020004" pitchFamily="49" charset="0"/>
              </a:rPr>
              <a:t>var plan = await </a:t>
            </a:r>
            <a:r>
              <a:rPr lang="en-US" sz="1400" dirty="0" err="1">
                <a:latin typeface="Cascadia Mono" panose="020B0609020000020004" pitchFamily="49" charset="0"/>
              </a:rPr>
              <a:t>planner.CreatePlanAsync</a:t>
            </a:r>
            <a:r>
              <a:rPr lang="en-US" sz="1400" dirty="0">
                <a:latin typeface="Cascadia Mono" panose="020B0609020000020004" pitchFamily="49" charset="0"/>
              </a:rPr>
              <a:t>("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Summarize an input, translate to </a:t>
            </a:r>
            <a:r>
              <a:rPr lang="en-US" sz="1400" dirty="0" err="1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klingon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, and e-mail to Damir</a:t>
            </a:r>
            <a:r>
              <a:rPr lang="en-US" sz="1400" dirty="0">
                <a:latin typeface="Cascadia Mono" panose="020B0609020000020004" pitchFamily="49" charset="0"/>
              </a:rPr>
              <a:t>");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input</a:t>
            </a:r>
            <a:r>
              <a:rPr lang="de-DE" sz="1400" dirty="0">
                <a:latin typeface="Cascadia Mono" panose="020B0609020000020004" pitchFamily="49" charset="0"/>
              </a:rPr>
              <a:t> =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    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Once upon a time, in a faraway kingdom, there lived a kind and just king named Arjun. " +</a:t>
            </a:r>
          </a:p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"He ruled over his kingdom with happily ever after, with the people of the kingdom remembering Mira as the brave young woman who saved them from the dragon</a:t>
            </a:r>
            <a:r>
              <a:rPr lang="en-US" sz="1400" dirty="0">
                <a:latin typeface="Cascadia Mono" panose="020B0609020000020004" pitchFamily="49" charset="0"/>
              </a:rPr>
              <a:t>.";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latin typeface="Cascadia Mono" panose="020B0609020000020004" pitchFamily="49" charset="0"/>
              </a:rPr>
              <a:t>await </a:t>
            </a:r>
            <a:r>
              <a:rPr lang="en-US" sz="1400" dirty="0" err="1">
                <a:latin typeface="Cascadia Mono" panose="020B0609020000020004" pitchFamily="49" charset="0"/>
              </a:rPr>
              <a:t>ExecutePlanAsync</a:t>
            </a:r>
            <a:r>
              <a:rPr lang="en-US" sz="1400" dirty="0">
                <a:latin typeface="Cascadia Mono" panose="020B0609020000020004" pitchFamily="49" charset="0"/>
              </a:rPr>
              <a:t>(kernel, plan, input, 5);</a:t>
            </a:r>
            <a:endParaRPr lang="en-DE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B5958-7974-C19F-FB1B-FECDF546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691609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5E36C-BA61-0FCF-04DE-3606933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 creates the plan for a given goal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05348-01DE-C816-9023-28384A6EE887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="Japanese"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="TRANSLATED_TEXT"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="CONTACT_RESULT"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input="$TRANSLATED_TEXT"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recipient="$CONTACT_RESULT"/&gt;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5370139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5BF60-F4F3-E680-FB06-357A9FE1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created from Semantic Function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83585-1D2C-19FF-70DF-8CAB68009451}"/>
              </a:ext>
            </a:extLst>
          </p:cNvPr>
          <p:cNvSpPr txBox="1"/>
          <p:nvPr/>
        </p:nvSpPr>
        <p:spPr>
          <a:xfrm>
            <a:off x="3048443" y="1412437"/>
            <a:ext cx="6095114" cy="50475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DE" sz="1400" dirty="0"/>
              <a:t>Create an XML plan step by step, to satisfy the goal given.</a:t>
            </a:r>
          </a:p>
          <a:p>
            <a:r>
              <a:rPr lang="en-DE" sz="1400" dirty="0"/>
              <a:t>To create a plan, follow these steps:</a:t>
            </a:r>
          </a:p>
          <a:p>
            <a:r>
              <a:rPr lang="en-DE" sz="1400" dirty="0"/>
              <a:t>0. The plan should be as short as possible.</a:t>
            </a:r>
          </a:p>
          <a:p>
            <a:r>
              <a:rPr lang="en-DE" sz="1400" dirty="0"/>
              <a:t>1. From a &lt;goal&gt; create a &lt;plan&gt; as a series of &lt;functions&gt;.</a:t>
            </a:r>
          </a:p>
          <a:p>
            <a:r>
              <a:rPr lang="en-DE" sz="1400" dirty="0"/>
              <a:t>2. Before using any function in a plan, check that it is present in the most recent [AVAILABLE FUNCTIONS] list. If it is not, do not use it. Do not assume that any function that was previously defined or used in another plan or in [EXAMPLES] is automatically available or compatible with the current plan.</a:t>
            </a:r>
          </a:p>
          <a:p>
            <a:r>
              <a:rPr lang="en-DE" sz="1400" dirty="0"/>
              <a:t>3. Only use functions that are required for the given goal.</a:t>
            </a:r>
          </a:p>
          <a:p>
            <a:r>
              <a:rPr lang="en-DE" sz="1400" dirty="0"/>
              <a:t>4. A function has a single 'input' and a single 'output' which are both strings and not objects.</a:t>
            </a:r>
          </a:p>
          <a:p>
            <a:r>
              <a:rPr lang="en-DE" sz="1400" dirty="0"/>
              <a:t>5. The 'output' from each function is automatically passed as 'input' to the subsequent &lt;function&gt;.</a:t>
            </a:r>
          </a:p>
          <a:p>
            <a:r>
              <a:rPr lang="en-DE" sz="1400" dirty="0"/>
              <a:t>6. 'input' does not need to be specified if it consumes the 'output' of the previous function.</a:t>
            </a:r>
          </a:p>
          <a:p>
            <a:r>
              <a:rPr lang="en-DE" sz="1400" dirty="0"/>
              <a:t>7. To save an 'output' from a &lt;function&gt;, to pass into a future &lt;function&gt;, use &lt;function.{</a:t>
            </a:r>
            <a:r>
              <a:rPr lang="en-DE" sz="1400" dirty="0" err="1"/>
              <a:t>FunctionName</a:t>
            </a:r>
            <a:r>
              <a:rPr lang="en-DE" sz="1400" dirty="0"/>
              <a:t>} ... </a:t>
            </a:r>
            <a:r>
              <a:rPr lang="en-DE" sz="1400" dirty="0" err="1"/>
              <a:t>setContextVariable</a:t>
            </a:r>
            <a:r>
              <a:rPr lang="en-DE" sz="1400" dirty="0"/>
              <a:t>: "&lt;UNIQUE_VARIABLE_KEY&gt;"/&gt;</a:t>
            </a:r>
          </a:p>
          <a:p>
            <a:r>
              <a:rPr lang="en-DE" sz="1400" dirty="0"/>
              <a:t>8. To save an 'output' from a &lt;function&gt;, to return as part of a plan result, use &lt;function.{</a:t>
            </a:r>
            <a:r>
              <a:rPr lang="en-DE" sz="1400" dirty="0" err="1"/>
              <a:t>FunctionName</a:t>
            </a:r>
            <a:r>
              <a:rPr lang="en-DE" sz="1400" dirty="0"/>
              <a:t>} ... </a:t>
            </a:r>
            <a:r>
              <a:rPr lang="en-DE" sz="1400" dirty="0" err="1"/>
              <a:t>appendToResult</a:t>
            </a:r>
            <a:r>
              <a:rPr lang="en-DE" sz="1400" dirty="0"/>
              <a:t>: "RESULT__&lt;UNIQUE_RESULT_KEY&gt;"/&gt;</a:t>
            </a:r>
          </a:p>
          <a:p>
            <a:r>
              <a:rPr lang="en-DE" sz="1400" dirty="0"/>
              <a:t>9. Append an "END" XML comment at the end of the plan.</a:t>
            </a:r>
          </a:p>
        </p:txBody>
      </p:sp>
    </p:spTree>
    <p:extLst>
      <p:ext uri="{BB962C8B-B14F-4D97-AF65-F5344CB8AC3E}">
        <p14:creationId xmlns:p14="http://schemas.microsoft.com/office/powerpoint/2010/main" val="35115751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the planer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C73B3-8F2D-9A91-DAC4-49EA586D96FC}"/>
              </a:ext>
            </a:extLst>
          </p:cNvPr>
          <p:cNvSpPr txBox="1"/>
          <p:nvPr/>
        </p:nvSpPr>
        <p:spPr>
          <a:xfrm>
            <a:off x="3356787" y="952458"/>
            <a:ext cx="6095114" cy="555998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de-DE" sz="1600" dirty="0" err="1"/>
              <a:t>SummarizeSkill.MakeAbstractReadable</a:t>
            </a:r>
            <a:r>
              <a:rPr lang="de-DE" sz="1600" dirty="0"/>
              <a:t>: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description</a:t>
            </a:r>
            <a:r>
              <a:rPr lang="de-DE" sz="1600" dirty="0"/>
              <a:t>: Given a </a:t>
            </a:r>
            <a:r>
              <a:rPr lang="de-DE" sz="1600" dirty="0" err="1"/>
              <a:t>scientific</a:t>
            </a:r>
            <a:r>
              <a:rPr lang="de-DE" sz="1600" dirty="0"/>
              <a:t> </a:t>
            </a:r>
            <a:r>
              <a:rPr lang="de-DE" sz="1600" dirty="0" err="1"/>
              <a:t>white</a:t>
            </a:r>
            <a:r>
              <a:rPr lang="de-DE" sz="1600" dirty="0"/>
              <a:t> </a:t>
            </a:r>
            <a:r>
              <a:rPr lang="de-DE" sz="1600" dirty="0" err="1"/>
              <a:t>paper</a:t>
            </a:r>
            <a:r>
              <a:rPr lang="de-DE" sz="1600" dirty="0"/>
              <a:t> </a:t>
            </a:r>
            <a:r>
              <a:rPr lang="de-DE" sz="1600" dirty="0" err="1"/>
              <a:t>abstract</a:t>
            </a:r>
            <a:r>
              <a:rPr lang="de-DE" sz="1600" dirty="0"/>
              <a:t>, </a:t>
            </a:r>
            <a:r>
              <a:rPr lang="de-DE" sz="1600" dirty="0" err="1"/>
              <a:t>rewrite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make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readable</a:t>
            </a:r>
            <a:endParaRPr lang="de-DE" sz="1600" dirty="0"/>
          </a:p>
          <a:p>
            <a:r>
              <a:rPr lang="de-DE" sz="1600" dirty="0"/>
              <a:t>  </a:t>
            </a:r>
            <a:r>
              <a:rPr lang="de-DE" sz="1600" dirty="0" err="1"/>
              <a:t>inputs</a:t>
            </a:r>
            <a:r>
              <a:rPr lang="de-DE" sz="1600" dirty="0"/>
              <a:t>:</a:t>
            </a:r>
          </a:p>
          <a:p>
            <a:r>
              <a:rPr lang="de-DE" sz="1600" dirty="0"/>
              <a:t>    - </a:t>
            </a:r>
            <a:r>
              <a:rPr lang="de-DE" sz="1600" dirty="0" err="1"/>
              <a:t>input</a:t>
            </a:r>
            <a:r>
              <a:rPr lang="de-DE" sz="1600" dirty="0"/>
              <a:t>: </a:t>
            </a:r>
          </a:p>
          <a:p>
            <a:endParaRPr lang="de-DE" sz="1600" dirty="0"/>
          </a:p>
          <a:p>
            <a:r>
              <a:rPr lang="de-DE" sz="1600" dirty="0" err="1"/>
              <a:t>SummarizeSkill.Notegen</a:t>
            </a:r>
            <a:r>
              <a:rPr lang="de-DE" sz="1600" dirty="0"/>
              <a:t>: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description</a:t>
            </a:r>
            <a:r>
              <a:rPr lang="de-DE" sz="1600" dirty="0"/>
              <a:t>: </a:t>
            </a:r>
            <a:r>
              <a:rPr lang="de-DE" sz="1600" dirty="0" err="1"/>
              <a:t>Automatically</a:t>
            </a:r>
            <a:r>
              <a:rPr lang="de-DE" sz="1600" dirty="0"/>
              <a:t> </a:t>
            </a:r>
            <a:r>
              <a:rPr lang="de-DE" sz="1600" dirty="0" err="1"/>
              <a:t>generate</a:t>
            </a:r>
            <a:r>
              <a:rPr lang="de-DE" sz="1600" dirty="0"/>
              <a:t> </a:t>
            </a:r>
            <a:r>
              <a:rPr lang="de-DE" sz="1600" dirty="0" err="1"/>
              <a:t>compact</a:t>
            </a:r>
            <a:r>
              <a:rPr lang="de-DE" sz="1600" dirty="0"/>
              <a:t> </a:t>
            </a:r>
            <a:r>
              <a:rPr lang="de-DE" sz="1600" dirty="0" err="1"/>
              <a:t>notes</a:t>
            </a:r>
            <a:r>
              <a:rPr lang="de-DE" sz="1600" dirty="0"/>
              <a:t> for </a:t>
            </a:r>
            <a:r>
              <a:rPr lang="de-DE" sz="1600" dirty="0" err="1"/>
              <a:t>any</a:t>
            </a:r>
            <a:r>
              <a:rPr lang="de-DE" sz="1600" dirty="0"/>
              <a:t> </a:t>
            </a:r>
            <a:r>
              <a:rPr lang="de-DE" sz="1600" dirty="0" err="1"/>
              <a:t>text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text</a:t>
            </a:r>
            <a:r>
              <a:rPr lang="de-DE" sz="1600" dirty="0"/>
              <a:t> </a:t>
            </a:r>
            <a:r>
              <a:rPr lang="de-DE" sz="1600" dirty="0" err="1"/>
              <a:t>document</a:t>
            </a:r>
            <a:r>
              <a:rPr lang="de-DE" sz="1600" dirty="0"/>
              <a:t>.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inputs</a:t>
            </a:r>
            <a:r>
              <a:rPr lang="de-DE" sz="1600" dirty="0"/>
              <a:t>:</a:t>
            </a:r>
          </a:p>
          <a:p>
            <a:r>
              <a:rPr lang="de-DE" sz="1600" dirty="0"/>
              <a:t>    - </a:t>
            </a:r>
            <a:r>
              <a:rPr lang="de-DE" sz="1600" dirty="0" err="1"/>
              <a:t>input</a:t>
            </a:r>
            <a:r>
              <a:rPr lang="de-DE" sz="1600" dirty="0"/>
              <a:t>: </a:t>
            </a:r>
          </a:p>
          <a:p>
            <a:endParaRPr lang="de-DE" sz="1600" dirty="0"/>
          </a:p>
          <a:p>
            <a:r>
              <a:rPr lang="de-DE" sz="1600" dirty="0" err="1"/>
              <a:t>SummarizeSkill.Summarize</a:t>
            </a:r>
            <a:r>
              <a:rPr lang="de-DE" sz="1600" dirty="0"/>
              <a:t>: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description</a:t>
            </a:r>
            <a:r>
              <a:rPr lang="de-DE" sz="1600" dirty="0"/>
              <a:t>: </a:t>
            </a:r>
            <a:r>
              <a:rPr lang="de-DE" sz="1600" dirty="0" err="1"/>
              <a:t>Summarize</a:t>
            </a:r>
            <a:r>
              <a:rPr lang="de-DE" sz="1600" dirty="0"/>
              <a:t> </a:t>
            </a:r>
            <a:r>
              <a:rPr lang="de-DE" sz="1600" dirty="0" err="1"/>
              <a:t>given</a:t>
            </a:r>
            <a:r>
              <a:rPr lang="de-DE" sz="1600" dirty="0"/>
              <a:t> </a:t>
            </a:r>
            <a:r>
              <a:rPr lang="de-DE" sz="1600" dirty="0" err="1"/>
              <a:t>text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any</a:t>
            </a:r>
            <a:r>
              <a:rPr lang="de-DE" sz="1600" dirty="0"/>
              <a:t> </a:t>
            </a:r>
            <a:r>
              <a:rPr lang="de-DE" sz="1600" dirty="0" err="1"/>
              <a:t>text</a:t>
            </a:r>
            <a:r>
              <a:rPr lang="de-DE" sz="1600" dirty="0"/>
              <a:t> </a:t>
            </a:r>
            <a:r>
              <a:rPr lang="de-DE" sz="1600" dirty="0" err="1"/>
              <a:t>document</a:t>
            </a:r>
            <a:endParaRPr lang="de-DE" sz="1600" dirty="0"/>
          </a:p>
          <a:p>
            <a:r>
              <a:rPr lang="de-DE" sz="1600" dirty="0"/>
              <a:t>  </a:t>
            </a:r>
            <a:r>
              <a:rPr lang="de-DE" sz="1600" dirty="0" err="1"/>
              <a:t>inputs</a:t>
            </a:r>
            <a:r>
              <a:rPr lang="de-DE" sz="1600" dirty="0"/>
              <a:t>:</a:t>
            </a:r>
          </a:p>
          <a:p>
            <a:r>
              <a:rPr lang="de-DE" sz="1600" dirty="0"/>
              <a:t>    - </a:t>
            </a:r>
            <a:r>
              <a:rPr lang="de-DE" sz="1600" dirty="0" err="1"/>
              <a:t>input</a:t>
            </a:r>
            <a:r>
              <a:rPr lang="de-DE" sz="1600" dirty="0"/>
              <a:t>: Text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summarize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SummarizeSkill.Topics</a:t>
            </a:r>
            <a:r>
              <a:rPr lang="de-DE" sz="1600" dirty="0"/>
              <a:t>:</a:t>
            </a:r>
          </a:p>
          <a:p>
            <a:r>
              <a:rPr lang="de-DE" sz="1600" dirty="0"/>
              <a:t>  </a:t>
            </a:r>
            <a:r>
              <a:rPr lang="de-DE" sz="1600" dirty="0" err="1"/>
              <a:t>description</a:t>
            </a:r>
            <a:r>
              <a:rPr lang="de-DE" sz="1600" dirty="0"/>
              <a:t>: Analyze </a:t>
            </a:r>
            <a:r>
              <a:rPr lang="de-DE" sz="1600" dirty="0" err="1"/>
              <a:t>given</a:t>
            </a:r>
            <a:r>
              <a:rPr lang="de-DE" sz="1600" dirty="0"/>
              <a:t> </a:t>
            </a:r>
            <a:r>
              <a:rPr lang="de-DE" sz="1600" dirty="0" err="1"/>
              <a:t>text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document</a:t>
            </a:r>
            <a:r>
              <a:rPr lang="de-DE" sz="1600" dirty="0"/>
              <a:t> and </a:t>
            </a:r>
            <a:r>
              <a:rPr lang="de-DE" sz="1600" dirty="0" err="1"/>
              <a:t>extract</a:t>
            </a:r>
            <a:r>
              <a:rPr lang="de-DE" sz="1600" dirty="0"/>
              <a:t> </a:t>
            </a:r>
            <a:r>
              <a:rPr lang="de-DE" sz="1600" dirty="0" err="1"/>
              <a:t>key</a:t>
            </a:r>
            <a:r>
              <a:rPr lang="de-DE" sz="1600" dirty="0"/>
              <a:t> </a:t>
            </a:r>
            <a:r>
              <a:rPr lang="de-DE" sz="1600" dirty="0" err="1"/>
              <a:t>topics</a:t>
            </a:r>
            <a:r>
              <a:rPr lang="de-DE" sz="1600" dirty="0"/>
              <a:t> </a:t>
            </a:r>
            <a:r>
              <a:rPr lang="de-DE" sz="1600" dirty="0" err="1"/>
              <a:t>worth</a:t>
            </a:r>
            <a:r>
              <a:rPr lang="de-DE" sz="1600" dirty="0"/>
              <a:t> </a:t>
            </a:r>
            <a:r>
              <a:rPr lang="de-DE" sz="1600" dirty="0" err="1"/>
              <a:t>remembering</a:t>
            </a:r>
            <a:endParaRPr lang="de-DE" sz="1600" dirty="0"/>
          </a:p>
          <a:p>
            <a:r>
              <a:rPr lang="de-DE" sz="1600" dirty="0"/>
              <a:t>  </a:t>
            </a:r>
            <a:r>
              <a:rPr lang="de-DE" sz="1600" dirty="0" err="1"/>
              <a:t>inputs</a:t>
            </a:r>
            <a:r>
              <a:rPr lang="de-DE" sz="1600" dirty="0"/>
              <a:t>:</a:t>
            </a:r>
          </a:p>
          <a:p>
            <a:r>
              <a:rPr lang="de-DE" sz="1600" dirty="0"/>
              <a:t>    - </a:t>
            </a:r>
            <a:r>
              <a:rPr lang="de-DE" sz="1600" dirty="0" err="1"/>
              <a:t>input</a:t>
            </a:r>
            <a:r>
              <a:rPr lang="de-DE" sz="1600" dirty="0"/>
              <a:t>: 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9599263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CFC9A6-AB98-10C3-D9A7-6869E11F9F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B4D7C-B8F0-8C1C-4B90-0B730F85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70410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0CDDCA-235D-18C9-E739-1D4AD3196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F3477-87AA-AED8-7FA7-79C7327EF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8D4FD-DDAB-36CD-963B-1B3E27142FB1}"/>
              </a:ext>
            </a:extLst>
          </p:cNvPr>
          <p:cNvSpPr txBox="1"/>
          <p:nvPr/>
        </p:nvSpPr>
        <p:spPr>
          <a:xfrm>
            <a:off x="4752340" y="4945101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2"/>
              </a:rPr>
              <a:t>AutoGen</a:t>
            </a:r>
            <a:r>
              <a:rPr lang="en-US" dirty="0">
                <a:hlinkClick r:id="rId2"/>
              </a:rPr>
              <a:t> Agents Meet Semantic Kernel | Semantic Kernel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448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B9DD78-3AA0-82A8-DA4E-F565BB42F3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30887"/>
          </a:xfrm>
        </p:spPr>
        <p:txBody>
          <a:bodyPr/>
          <a:lstStyle/>
          <a:p>
            <a:r>
              <a:rPr lang="de-DE" dirty="0">
                <a:hlinkClick r:id="rId2"/>
              </a:rPr>
              <a:t>Microsoft Copilot Studio</a:t>
            </a:r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061186-81CE-6190-B577-4D8C7BDF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3259070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170646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r>
              <a:rPr lang="en-US" sz="2400" dirty="0"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2006/documentManagement/types"/>
    <ds:schemaRef ds:uri="dae760b4-279b-49a4-b55c-d6587a120b69"/>
    <ds:schemaRef ds:uri="http://schemas.microsoft.com/office/2006/metadata/properties"/>
    <ds:schemaRef ds:uri="http://purl.org/dc/dcmitype/"/>
    <ds:schemaRef ds:uri="731964a5-2251-446e-b5d2-98eedce2e8b8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8091</TotalTime>
  <Words>2287</Words>
  <Application>Microsoft Office PowerPoint</Application>
  <PresentationFormat>Widescreen</PresentationFormat>
  <Paragraphs>362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Cascadia Mono</vt:lpstr>
      <vt:lpstr>Consolas</vt:lpstr>
      <vt:lpstr>Segoe UI Semibold</vt:lpstr>
      <vt:lpstr>Segoe UI</vt:lpstr>
      <vt:lpstr>-apple-system</vt:lpstr>
      <vt:lpstr>Wingdings</vt:lpstr>
      <vt:lpstr>Arial</vt:lpstr>
      <vt:lpstr>var(--font-family-secondary)</vt:lpstr>
      <vt:lpstr>Open Sans</vt:lpstr>
      <vt:lpstr>Microsoft Build 2/3 Template Light</vt:lpstr>
      <vt:lpstr>1_Microsoft Build 2/3 Template Dark</vt:lpstr>
      <vt:lpstr>Microsoft Build 2/3 Template Dark</vt:lpstr>
      <vt:lpstr>2_Microsoft Build 2/3 Template Dark</vt:lpstr>
      <vt:lpstr>Microsoft Build</vt:lpstr>
      <vt:lpstr>Semantic Kernel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When to use Embeddings?</vt:lpstr>
      <vt:lpstr>What is a token?</vt:lpstr>
      <vt:lpstr>SEMANTIC KERNEL</vt:lpstr>
      <vt:lpstr>PowerPoint Presentation</vt:lpstr>
      <vt:lpstr>PowerPoint Presentation</vt:lpstr>
      <vt:lpstr>An Example</vt:lpstr>
      <vt:lpstr>Deep Dive into Semantic Kernel</vt:lpstr>
      <vt:lpstr>SEMANTIC KERNEL OVERVIEW</vt:lpstr>
      <vt:lpstr>Semantic Kernel Initialization with Azure OpenAI</vt:lpstr>
      <vt:lpstr>Semantic Kernel Initialization with OpenAI</vt:lpstr>
      <vt:lpstr>The chain of functions</vt:lpstr>
      <vt:lpstr>Two types of functions</vt:lpstr>
      <vt:lpstr>NATIVE FUNCTIONS</vt:lpstr>
      <vt:lpstr>SEMANTIC FUNCTIONS</vt:lpstr>
      <vt:lpstr>Preserving context in Conversation History</vt:lpstr>
      <vt:lpstr>Variables and Context Flow</vt:lpstr>
      <vt:lpstr>Variables and Context Flow</vt:lpstr>
      <vt:lpstr>Using Conversation History as variable</vt:lpstr>
      <vt:lpstr>Using variables (Templatizing), Prompt Template Syntax)</vt:lpstr>
      <vt:lpstr>Nested Semantic Functions Semantic function invokes a semantic function</vt:lpstr>
      <vt:lpstr>Nested Native Functions Semantic function invokes a native function</vt:lpstr>
      <vt:lpstr>Chaining Functions </vt:lpstr>
      <vt:lpstr>AI Plugins</vt:lpstr>
      <vt:lpstr>PowerPoint Presentation</vt:lpstr>
      <vt:lpstr>Planers</vt:lpstr>
      <vt:lpstr>PowerPoint Presentation</vt:lpstr>
      <vt:lpstr>All starts with the Goal</vt:lpstr>
      <vt:lpstr>PowerPoint Presentation</vt:lpstr>
      <vt:lpstr>SK creates the plan for a given goal</vt:lpstr>
      <vt:lpstr>The plan is created from Semantic Function</vt:lpstr>
      <vt:lpstr>How does the planer work?</vt:lpstr>
      <vt:lpstr>PowerPoint Presentation</vt:lpstr>
      <vt:lpstr>PowerPoint Presentation</vt:lpstr>
      <vt:lpstr>References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31</cp:revision>
  <dcterms:created xsi:type="dcterms:W3CDTF">2023-08-22T18:29:18Z</dcterms:created>
  <dcterms:modified xsi:type="dcterms:W3CDTF">2023-11-26T16:42:34Z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